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2C8CBF-E35E-466F-94B5-DF564B03278D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832B2-2DE9-4E59-BDD7-6A15A0B78FD8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fe.portoalegre.rs.gov.br/nfs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2.portoalegre.rs.gov.br/notalegal_teste/default.php?p_secao=6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otalegal.portoalegre.rs.gov.br/default.php?reg=1&amp;p_secao=11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otalegal.portoalegre.rs.gov.br/default.php?reg=12&amp;p_secao=1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fe.portoalegre.rs.gov.br/controleAcesso/pages/home.js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Nota Fiscal de Serviços Eletrônica (NFSE)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MANUAL PRÁTICO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Formas </a:t>
            </a:r>
            <a:r>
              <a:rPr lang="pt-BR" dirty="0" smtClean="0"/>
              <a:t>de geração e contingência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A NFSE pode ser gerada de três formas diferentes e cada uma se ajusta às necessidades do prestador de serviço. São elas: </a:t>
            </a:r>
            <a:r>
              <a:rPr lang="pt-BR" i="1" dirty="0" smtClean="0"/>
              <a:t>geração online</a:t>
            </a:r>
            <a:r>
              <a:rPr lang="pt-BR" dirty="0" smtClean="0"/>
              <a:t>, </a:t>
            </a:r>
            <a:r>
              <a:rPr lang="pt-BR" i="1" dirty="0" smtClean="0"/>
              <a:t>geração online</a:t>
            </a:r>
            <a:r>
              <a:rPr lang="pt-BR" dirty="0" smtClean="0"/>
              <a:t> em lote, geração por meio de </a:t>
            </a:r>
            <a:r>
              <a:rPr lang="pt-BR" i="1" dirty="0" err="1" smtClean="0"/>
              <a:t>webservice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Cabe salientar que o serviço de geração da NFSE depende da </a:t>
            </a:r>
            <a:r>
              <a:rPr lang="pt-BR" dirty="0" err="1" smtClean="0"/>
              <a:t>infraestrutura</a:t>
            </a:r>
            <a:r>
              <a:rPr lang="pt-BR" dirty="0" smtClean="0"/>
              <a:t> e disponibilidade da rede mundial de computadores – Internet. Quando não for possível a geração da NFSE, por diversos motivos (sobrecarga de servidores, falta de conexão do cliente, queda nas operações dos provedores de rede </a:t>
            </a:r>
            <a:r>
              <a:rPr lang="pt-BR" dirty="0" err="1" smtClean="0"/>
              <a:t>etc</a:t>
            </a:r>
            <a:r>
              <a:rPr lang="pt-BR" dirty="0" smtClean="0"/>
              <a:t>), o prestador de serviços </a:t>
            </a:r>
            <a:r>
              <a:rPr lang="pt-BR" b="1" dirty="0" smtClean="0"/>
              <a:t>deverá emitir a Nota Fiscal de Serviços em papel</a:t>
            </a:r>
            <a:r>
              <a:rPr lang="pt-BR" dirty="0" smtClean="0"/>
              <a:t>. A esse procedimento chamamos de </a:t>
            </a:r>
            <a:r>
              <a:rPr lang="pt-BR" b="1" dirty="0" smtClean="0"/>
              <a:t>contingência</a:t>
            </a:r>
            <a:r>
              <a:rPr lang="pt-BR" dirty="0" smtClean="0"/>
              <a:t> e ele está previsto no artigo 9º do Decreto Municipal Nº 18.334/2013, reproduzido a seguir</a:t>
            </a:r>
            <a:r>
              <a:rPr lang="pt-BR" dirty="0" smtClean="0"/>
              <a:t>: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Art. 9º – Excepcionalmente, em face da indisponibilidade ou da inacessibilidade aos serviços de geração da NFSE, </a:t>
            </a:r>
            <a:r>
              <a:rPr lang="pt-BR" b="1" dirty="0" smtClean="0"/>
              <a:t>o prestador de serviços deverá emitir e entregar ao tomador de serviços documento fiscal devidamente autorizado nos termos do art. 170 do Decreto nº 15.416</a:t>
            </a:r>
            <a:r>
              <a:rPr lang="pt-BR" dirty="0" smtClean="0"/>
              <a:t>, de 20 de dezembro de 2006.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Cancelamento/Substituição da NFSE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Substituição da NFSE emitida com erro </a:t>
            </a:r>
          </a:p>
          <a:p>
            <a:pPr algn="just"/>
            <a:r>
              <a:rPr lang="pt-BR" dirty="0" smtClean="0"/>
              <a:t>Nesta funcionalidade a empresa se equivocou quanto a alguma informação da NFSE e deseja retificá-la.</a:t>
            </a:r>
            <a:br>
              <a:rPr lang="pt-BR" dirty="0" smtClean="0"/>
            </a:br>
            <a:r>
              <a:rPr lang="pt-BR" dirty="0" smtClean="0"/>
              <a:t>Para fazer isso, deve acessar </a:t>
            </a:r>
            <a:r>
              <a:rPr lang="pt-BR" dirty="0" smtClean="0">
                <a:hlinkClick r:id="rId2"/>
              </a:rPr>
              <a:t>https://nfe.portoalegre.rs.gov.br/nfse/</a:t>
            </a:r>
            <a:r>
              <a:rPr lang="pt-BR" dirty="0" smtClean="0"/>
              <a:t>, clicar em "Geração" , marcar a </a:t>
            </a:r>
            <a:r>
              <a:rPr lang="pt-BR" dirty="0" err="1" smtClean="0"/>
              <a:t>oção</a:t>
            </a:r>
            <a:r>
              <a:rPr lang="pt-BR" dirty="0" smtClean="0"/>
              <a:t> "Substituir uma </a:t>
            </a:r>
            <a:r>
              <a:rPr lang="pt-BR" dirty="0" err="1" smtClean="0"/>
              <a:t>NFS-e</a:t>
            </a:r>
            <a:r>
              <a:rPr lang="pt-BR" dirty="0" smtClean="0"/>
              <a:t> emitida com erro" e indicar o número da NFSE a ser substituída.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Quando a nova NFSE for gerada, a antiga automaticamente será cancelada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Cancelamento de NFSE </a:t>
            </a:r>
          </a:p>
          <a:p>
            <a:pPr algn="just"/>
            <a:r>
              <a:rPr lang="pt-BR" dirty="0" smtClean="0"/>
              <a:t>Nesta funcionalidade a empresa consegue cancelar uma NFSE cujo </a:t>
            </a:r>
            <a:r>
              <a:rPr lang="pt-BR" dirty="0" err="1" smtClean="0"/>
              <a:t>seviço</a:t>
            </a:r>
            <a:r>
              <a:rPr lang="pt-BR" dirty="0" smtClean="0"/>
              <a:t> não foi concluído.</a:t>
            </a:r>
            <a:br>
              <a:rPr lang="pt-BR" dirty="0" smtClean="0"/>
            </a:br>
            <a:r>
              <a:rPr lang="pt-BR" dirty="0" smtClean="0"/>
              <a:t>Para tanto, deve </a:t>
            </a:r>
            <a:r>
              <a:rPr lang="pt-BR" dirty="0" err="1" smtClean="0"/>
              <a:t>obsevar</a:t>
            </a:r>
            <a:r>
              <a:rPr lang="pt-BR" dirty="0" smtClean="0"/>
              <a:t> os </a:t>
            </a:r>
            <a:r>
              <a:rPr lang="pt-BR" dirty="0" err="1" smtClean="0"/>
              <a:t>paragrafos</a:t>
            </a:r>
            <a:r>
              <a:rPr lang="pt-BR" dirty="0" smtClean="0"/>
              <a:t> 1º e 2º do artigo 7º da Instrução Normativa 09/2014. </a:t>
            </a:r>
          </a:p>
          <a:p>
            <a:pPr algn="just"/>
            <a:r>
              <a:rPr lang="pt-BR" dirty="0" smtClean="0"/>
              <a:t>O cancelamento é realizado da seguinte forma: acessar </a:t>
            </a:r>
            <a:r>
              <a:rPr lang="pt-BR" dirty="0" smtClean="0">
                <a:hlinkClick r:id="rId2"/>
              </a:rPr>
              <a:t>https://nfe.portoalegre.rs.gov.br/nfse/</a:t>
            </a:r>
            <a:r>
              <a:rPr lang="pt-BR" dirty="0" smtClean="0"/>
              <a:t>, clicar em "Cancelamento" , selecionar a NFSE que deseja cancelar, clicar em "Consultar", selecionar a opção "Serviço não concluído" e clicar em "Cancelar </a:t>
            </a:r>
            <a:r>
              <a:rPr lang="pt-BR" dirty="0" err="1" smtClean="0"/>
              <a:t>NFS-e</a:t>
            </a:r>
            <a:r>
              <a:rPr lang="pt-BR" dirty="0" smtClean="0"/>
              <a:t>“.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Prático</a:t>
            </a:r>
            <a:r>
              <a:rPr lang="en-US" dirty="0" smtClean="0"/>
              <a:t> de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efetuar</a:t>
            </a:r>
            <a:r>
              <a:rPr lang="en-US" dirty="0" smtClean="0"/>
              <a:t> o </a:t>
            </a:r>
            <a:r>
              <a:rPr lang="en-US" dirty="0" err="1" smtClean="0"/>
              <a:t>Cadastro</a:t>
            </a:r>
            <a:r>
              <a:rPr lang="en-US" dirty="0" smtClean="0"/>
              <a:t> e o </a:t>
            </a:r>
            <a:r>
              <a:rPr lang="en-US" dirty="0" err="1" smtClean="0"/>
              <a:t>Credenciamento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209800" cy="2814794"/>
          </a:xfrm>
        </p:spPr>
        <p:txBody>
          <a:bodyPr>
            <a:normAutofit/>
          </a:bodyPr>
          <a:lstStyle/>
          <a:p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certeza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</a:t>
            </a:r>
            <a:r>
              <a:rPr lang="en-US" dirty="0" err="1" smtClean="0"/>
              <a:t>mínimos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começar</a:t>
            </a:r>
            <a:r>
              <a:rPr lang="en-US" dirty="0" smtClean="0"/>
              <a:t> a </a:t>
            </a:r>
            <a:r>
              <a:rPr lang="en-US" dirty="0" err="1" smtClean="0"/>
              <a:t>emitir</a:t>
            </a:r>
            <a:r>
              <a:rPr lang="en-US" dirty="0" smtClean="0"/>
              <a:t> a NFSE,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alguma</a:t>
            </a:r>
            <a:r>
              <a:rPr lang="en-US" dirty="0" smtClean="0"/>
              <a:t> </a:t>
            </a:r>
            <a:r>
              <a:rPr lang="en-US" dirty="0" err="1" smtClean="0"/>
              <a:t>dúvida</a:t>
            </a:r>
            <a:r>
              <a:rPr lang="en-US" dirty="0" smtClean="0"/>
              <a:t> </a:t>
            </a:r>
            <a:r>
              <a:rPr lang="en-US" dirty="0" err="1" smtClean="0"/>
              <a:t>deverá</a:t>
            </a:r>
            <a:r>
              <a:rPr lang="en-US" dirty="0" smtClean="0"/>
              <a:t> </a:t>
            </a:r>
            <a:r>
              <a:rPr lang="en-US" dirty="0" err="1" smtClean="0"/>
              <a:t>entrar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contato</a:t>
            </a:r>
            <a:r>
              <a:rPr lang="en-US" dirty="0" smtClean="0"/>
              <a:t> com o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Nota Legal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providenciar</a:t>
            </a:r>
            <a:r>
              <a:rPr lang="en-US" dirty="0" smtClean="0"/>
              <a:t> </a:t>
            </a:r>
            <a:r>
              <a:rPr lang="en-US" dirty="0" err="1" smtClean="0"/>
              <a:t>documentação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equipamentos</a:t>
            </a:r>
            <a:r>
              <a:rPr lang="en-US" dirty="0" smtClean="0"/>
              <a:t> </a:t>
            </a:r>
            <a:r>
              <a:rPr lang="en-US" dirty="0" err="1" smtClean="0"/>
              <a:t>necessários</a:t>
            </a:r>
            <a:r>
              <a:rPr lang="en-US" dirty="0" smtClean="0"/>
              <a:t>.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tutorias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 link</a:t>
            </a:r>
          </a:p>
          <a:p>
            <a:r>
              <a:rPr lang="pt-BR" dirty="0" smtClean="0">
                <a:hlinkClick r:id="rId2"/>
              </a:rPr>
              <a:t>http://www2.portoalegre.rs.gov.br/notalegal_teste/default.</a:t>
            </a:r>
            <a:r>
              <a:rPr lang="pt-BR" dirty="0" err="1" smtClean="0">
                <a:hlinkClick r:id="rId2"/>
              </a:rPr>
              <a:t>php</a:t>
            </a:r>
            <a:r>
              <a:rPr lang="pt-BR" dirty="0" smtClean="0">
                <a:hlinkClick r:id="rId2"/>
              </a:rPr>
              <a:t>?</a:t>
            </a:r>
            <a:r>
              <a:rPr lang="pt-BR" dirty="0" err="1" smtClean="0">
                <a:hlinkClick r:id="rId2"/>
              </a:rPr>
              <a:t>p_secao</a:t>
            </a:r>
            <a:r>
              <a:rPr lang="pt-BR" dirty="0" smtClean="0">
                <a:hlinkClick r:id="rId2"/>
              </a:rPr>
              <a:t>=6</a:t>
            </a:r>
            <a:endParaRPr lang="pt-BR" dirty="0"/>
          </a:p>
        </p:txBody>
      </p:sp>
      <p:pic>
        <p:nvPicPr>
          <p:cNvPr id="6" name="Espaço Reservado para Imagem 5" descr="cartaza3-page-0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034" b="12034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Requisitos </a:t>
            </a:r>
            <a:r>
              <a:rPr lang="pt-BR" b="1" dirty="0" smtClean="0"/>
              <a:t>mínimos para o sistema NFSE,  </a:t>
            </a:r>
            <a:r>
              <a:rPr lang="pt-BR" b="1" dirty="0" err="1" smtClean="0"/>
              <a:t>infraestrutura</a:t>
            </a:r>
            <a:r>
              <a:rPr lang="pt-BR" b="1" dirty="0" smtClean="0"/>
              <a:t> e certificado 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• </a:t>
            </a:r>
            <a:r>
              <a:rPr lang="pt-BR" dirty="0" err="1" smtClean="0"/>
              <a:t>Infraestrutura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o Acesso à Internet com velocidade mínima de 512 </a:t>
            </a:r>
            <a:r>
              <a:rPr lang="pt-BR" dirty="0" err="1" smtClean="0"/>
              <a:t>Kbps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smtClean="0"/>
              <a:t>o Computador com no mínimo 512MB de memória RAM;</a:t>
            </a:r>
            <a:br>
              <a:rPr lang="pt-BR" dirty="0" smtClean="0"/>
            </a:br>
            <a:r>
              <a:rPr lang="pt-BR" dirty="0" smtClean="0"/>
              <a:t>o Java </a:t>
            </a:r>
            <a:r>
              <a:rPr lang="pt-BR" dirty="0" err="1" smtClean="0"/>
              <a:t>Runtime</a:t>
            </a:r>
            <a:r>
              <a:rPr lang="pt-BR" dirty="0" smtClean="0"/>
              <a:t> </a:t>
            </a:r>
            <a:r>
              <a:rPr lang="pt-BR" dirty="0" err="1" smtClean="0"/>
              <a:t>Edition</a:t>
            </a:r>
            <a:r>
              <a:rPr lang="pt-BR" dirty="0" smtClean="0"/>
              <a:t> (JRE), versão 6.0 ou superior;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Navegador Web: </a:t>
            </a:r>
            <a:br>
              <a:rPr lang="pt-BR" dirty="0" smtClean="0"/>
            </a:br>
            <a:r>
              <a:rPr lang="pt-BR" dirty="0" smtClean="0"/>
              <a:t>o Uso de um dos navegadores com Java Script Habilitado;</a:t>
            </a:r>
            <a:br>
              <a:rPr lang="pt-BR" dirty="0" smtClean="0"/>
            </a:br>
            <a:r>
              <a:rPr lang="pt-BR" dirty="0" smtClean="0"/>
              <a:t>o Internet Explorer 7 ou superior;</a:t>
            </a:r>
            <a:br>
              <a:rPr lang="pt-BR" dirty="0" smtClean="0"/>
            </a:br>
            <a:r>
              <a:rPr lang="pt-BR" dirty="0" smtClean="0"/>
              <a:t>o Firefox 3.0 ou superior; </a:t>
            </a:r>
            <a:br>
              <a:rPr lang="pt-BR" dirty="0" smtClean="0"/>
            </a:br>
            <a:r>
              <a:rPr lang="pt-BR" dirty="0" smtClean="0"/>
              <a:t>o Google </a:t>
            </a:r>
            <a:r>
              <a:rPr lang="pt-BR" dirty="0" err="1" smtClean="0"/>
              <a:t>Chrome</a:t>
            </a:r>
            <a:r>
              <a:rPr lang="pt-BR" dirty="0" smtClean="0"/>
              <a:t> versão atual;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• Certificado Digital A1 ou A3, pertencentes à cadeia </a:t>
            </a:r>
            <a:r>
              <a:rPr lang="pt-BR" dirty="0" err="1" smtClean="0"/>
              <a:t>ICP-Brasil</a:t>
            </a:r>
            <a:r>
              <a:rPr lang="pt-BR" dirty="0" smtClean="0"/>
              <a:t>;</a:t>
            </a:r>
            <a:br>
              <a:rPr lang="pt-BR" dirty="0" smtClean="0"/>
            </a:br>
            <a:r>
              <a:rPr lang="pt-BR" dirty="0" smtClean="0"/>
              <a:t>Tipo A1: Não se faz necessário instalá-lo no computador onde será utilizado, bastar ter uma cópia do arquivo em uma pasta dentro do computador onde as Notas Fiscais de Serviço Eletrônicas serão geradas.</a:t>
            </a:r>
            <a:br>
              <a:rPr lang="pt-BR" dirty="0" smtClean="0"/>
            </a:br>
            <a:r>
              <a:rPr lang="pt-BR" dirty="0" smtClean="0"/>
              <a:t>Tipo A3: Necessita de ter os </a:t>
            </a:r>
            <a:r>
              <a:rPr lang="pt-BR" dirty="0" err="1" smtClean="0"/>
              <a:t>drivers</a:t>
            </a:r>
            <a:r>
              <a:rPr lang="pt-BR" dirty="0" smtClean="0"/>
              <a:t> do respectivo </a:t>
            </a:r>
            <a:r>
              <a:rPr lang="pt-BR" dirty="0" err="1" smtClean="0"/>
              <a:t>token</a:t>
            </a:r>
            <a:r>
              <a:rPr lang="pt-BR" dirty="0" smtClean="0"/>
              <a:t> ou </a:t>
            </a:r>
            <a:r>
              <a:rPr lang="pt-BR" dirty="0" err="1" smtClean="0"/>
              <a:t>smartcard</a:t>
            </a:r>
            <a:r>
              <a:rPr lang="pt-BR" dirty="0" smtClean="0"/>
              <a:t> previamente instalados no computador onde a Notas Fiscais de Serviço Eletrônicas será gerada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Cadastro</a:t>
            </a:r>
            <a:endParaRPr lang="pt-BR" dirty="0"/>
          </a:p>
        </p:txBody>
      </p:sp>
      <p:pic>
        <p:nvPicPr>
          <p:cNvPr id="4" name="Espaço Reservado para Conteúdo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58" y="1935163"/>
            <a:ext cx="7375483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44" y="1935163"/>
            <a:ext cx="7358311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Credenciamento</a:t>
            </a:r>
            <a:endParaRPr lang="pt-BR" dirty="0"/>
          </a:p>
        </p:txBody>
      </p:sp>
      <p:pic>
        <p:nvPicPr>
          <p:cNvPr id="4" name="Espaço Reservado para Conteúdo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632" y="1935163"/>
            <a:ext cx="7392736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122" y="1935163"/>
            <a:ext cx="7349755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BR" b="1" dirty="0" smtClean="0"/>
              <a:t>O que é?</a:t>
            </a:r>
          </a:p>
          <a:p>
            <a:r>
              <a:rPr lang="pt-BR" b="1" dirty="0" smtClean="0"/>
              <a:t>Como funciona</a:t>
            </a:r>
          </a:p>
          <a:p>
            <a:r>
              <a:rPr lang="pt-BR" b="1" dirty="0" smtClean="0"/>
              <a:t>Ambiente de Testes</a:t>
            </a:r>
          </a:p>
          <a:p>
            <a:r>
              <a:rPr lang="pt-BR" b="1" dirty="0" smtClean="0"/>
              <a:t>Ambiente de Produção</a:t>
            </a:r>
          </a:p>
          <a:p>
            <a:endParaRPr lang="pt-BR" dirty="0"/>
          </a:p>
        </p:txBody>
      </p:sp>
      <p:pic>
        <p:nvPicPr>
          <p:cNvPr id="5" name="Espaço Reservado para Conteúdo 4" descr="cartaza3-page-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91547" y="1676400"/>
            <a:ext cx="4078755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44" y="1935163"/>
            <a:ext cx="7358311" cy="43894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50" y="1935163"/>
            <a:ext cx="7384099" cy="43894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NFSE</a:t>
            </a:r>
            <a:endParaRPr lang="pt-BR" dirty="0"/>
          </a:p>
        </p:txBody>
      </p:sp>
      <p:pic>
        <p:nvPicPr>
          <p:cNvPr id="6" name="Espaço Reservado para Conteúdo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58" y="1935163"/>
            <a:ext cx="7375483" cy="43894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50" y="1935163"/>
            <a:ext cx="7384099" cy="438943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44" y="1935163"/>
            <a:ext cx="7358311" cy="43894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58" y="1935163"/>
            <a:ext cx="7375483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50" y="1935163"/>
            <a:ext cx="7384099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</a:t>
            </a:r>
            <a:r>
              <a:rPr lang="en-US" dirty="0" smtClean="0"/>
              <a:t> a NFSE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A Nota Fiscal de Serviços Eletrônica (NFSE) é um documento de existência exclusivamente digital (que substitui as tradicionais notas fiscais impressas), gerado e armazenado eletronicamente pela prefeitura, para documentar as operações de prestação de serviços. Implantada pela Secretaria da Fazenda (SMF), simplifica a vida dos prestadores de serviços, dos cidadãos e das empresas.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geração da NFSE será feita, automaticamente, por meio de serviços informatizados, disponibilizados aos contribuintes. Para que sua geração seja efetuada, dados que a compõem serão informados, analisados, processados, validados e, se corretos, gerarão o documento.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responsabilidade pelo cumprimento da obrigação acessória de emissão da </a:t>
            </a:r>
            <a:r>
              <a:rPr lang="pt-BR" dirty="0" err="1" smtClean="0"/>
              <a:t>NFS-e</a:t>
            </a:r>
            <a:r>
              <a:rPr lang="pt-BR" dirty="0" smtClean="0"/>
              <a:t> e pelo correto fornecimento dos dados à Secretaria, para a geração da mesma, é do contribuinte.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implantação da Nota Fiscal Eletrônica facilita a fiscalização e representa mais um avanço tecnológico, que traz como resultados a redução de custos, agilidade, segurança e ganho de tempo.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56" y="1935163"/>
            <a:ext cx="7366887" cy="43894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Esperamos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com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rápido</a:t>
            </a:r>
            <a:r>
              <a:rPr lang="en-US" dirty="0" smtClean="0"/>
              <a:t> tutorial,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possa</a:t>
            </a:r>
            <a:r>
              <a:rPr lang="en-US" dirty="0" smtClean="0"/>
              <a:t> </a:t>
            </a:r>
            <a:r>
              <a:rPr lang="en-US" dirty="0" err="1" smtClean="0"/>
              <a:t>inciar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trabalhos</a:t>
            </a:r>
            <a:r>
              <a:rPr lang="en-US" dirty="0" smtClean="0"/>
              <a:t> com a nova forma de </a:t>
            </a:r>
            <a:r>
              <a:rPr lang="en-US" dirty="0" err="1" smtClean="0"/>
              <a:t>emissão</a:t>
            </a:r>
            <a:r>
              <a:rPr lang="en-US" dirty="0" smtClean="0"/>
              <a:t> de </a:t>
            </a:r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Fiscais</a:t>
            </a:r>
            <a:r>
              <a:rPr lang="en-US" dirty="0" smtClean="0"/>
              <a:t> de </a:t>
            </a:r>
            <a:r>
              <a:rPr lang="en-US" dirty="0" err="1" smtClean="0"/>
              <a:t>Serviços</a:t>
            </a:r>
            <a:r>
              <a:rPr lang="en-US" dirty="0" smtClean="0"/>
              <a:t> do </a:t>
            </a:r>
            <a:r>
              <a:rPr lang="en-US" dirty="0" err="1" smtClean="0"/>
              <a:t>Município</a:t>
            </a:r>
            <a:r>
              <a:rPr lang="en-US" dirty="0" smtClean="0"/>
              <a:t> de Porto </a:t>
            </a:r>
            <a:r>
              <a:rPr lang="en-US" dirty="0" err="1" smtClean="0"/>
              <a:t>Alegre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5" name="Espaço Reservado para Imagem 4" descr="Jac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376" b="1337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Para conseguir a habilitação para a geração de NFSE a empresa precisa:</a:t>
            </a:r>
          </a:p>
          <a:p>
            <a:pPr algn="just"/>
            <a:r>
              <a:rPr lang="pt-BR" dirty="0" smtClean="0"/>
              <a:t>Cadastrar-se no sistema de </a:t>
            </a:r>
            <a:r>
              <a:rPr lang="pt-BR" b="1" dirty="0" smtClean="0"/>
              <a:t>Controle de Acesso</a:t>
            </a:r>
            <a:r>
              <a:rPr lang="pt-BR" dirty="0" smtClean="0"/>
              <a:t> (orientações no menu </a:t>
            </a:r>
            <a:r>
              <a:rPr lang="pt-BR" b="1" dirty="0" smtClean="0"/>
              <a:t>Empresa</a:t>
            </a:r>
            <a:r>
              <a:rPr lang="pt-BR" dirty="0" smtClean="0"/>
              <a:t>, opção </a:t>
            </a:r>
            <a:r>
              <a:rPr lang="pt-BR" b="1" dirty="0" smtClean="0"/>
              <a:t>Controle de Acesso</a:t>
            </a:r>
            <a:r>
              <a:rPr lang="pt-BR" dirty="0" smtClean="0"/>
              <a:t>);</a:t>
            </a:r>
          </a:p>
          <a:p>
            <a:pPr algn="just"/>
            <a:r>
              <a:rPr lang="pt-BR" dirty="0" smtClean="0"/>
              <a:t>Credenciar-se para a emissão da NFSE (orientações no menu </a:t>
            </a:r>
            <a:r>
              <a:rPr lang="pt-BR" b="1" dirty="0" smtClean="0"/>
              <a:t>Empresa</a:t>
            </a:r>
            <a:r>
              <a:rPr lang="pt-BR" dirty="0" smtClean="0"/>
              <a:t>, opção </a:t>
            </a:r>
            <a:r>
              <a:rPr lang="pt-BR" b="1" dirty="0" smtClean="0"/>
              <a:t>Credenciamento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/>
              <a:t>Uma vez habilitada, a empresa poderá começar a gerar a NFSE, em qualquer uma das opções disponíveis (orientações no menu</a:t>
            </a:r>
            <a:r>
              <a:rPr lang="pt-BR" b="1" dirty="0" smtClean="0"/>
              <a:t> Empresa</a:t>
            </a:r>
            <a:r>
              <a:rPr lang="pt-BR" dirty="0" smtClean="0"/>
              <a:t>, opção </a:t>
            </a:r>
            <a:r>
              <a:rPr lang="pt-BR" b="1" dirty="0" smtClean="0"/>
              <a:t>Nota Fiscal de Serviços Eletrônica | NFSE</a:t>
            </a:r>
            <a:r>
              <a:rPr lang="pt-BR" dirty="0" smtClean="0"/>
              <a:t>),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Caso a empresa deseje autorizar outras pessoas, físicas ou jurídicas, a emitir suas </a:t>
            </a:r>
            <a:r>
              <a:rPr lang="pt-BR" dirty="0" err="1" smtClean="0"/>
              <a:t>NFSE's</a:t>
            </a:r>
            <a:r>
              <a:rPr lang="pt-BR" dirty="0" smtClean="0"/>
              <a:t>, pode fazer isso por meio de uma procuração (orientações no menu </a:t>
            </a:r>
            <a:r>
              <a:rPr lang="pt-BR" b="1" dirty="0" smtClean="0"/>
              <a:t>Empresa</a:t>
            </a:r>
            <a:r>
              <a:rPr lang="pt-BR" dirty="0" smtClean="0"/>
              <a:t>, opção </a:t>
            </a:r>
            <a:r>
              <a:rPr lang="pt-BR" b="1" dirty="0" smtClean="0"/>
              <a:t>Controle de Acesso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 ambiente de testes, também chamado de Homologação,  é um ambiente com as mesmas funcionalidades do ambiente de Produção, </a:t>
            </a:r>
            <a:r>
              <a:rPr lang="pt-BR" b="1" dirty="0" smtClean="0"/>
              <a:t>sem qualquer implicação jurídica</a:t>
            </a:r>
            <a:r>
              <a:rPr lang="pt-BR" dirty="0" smtClean="0"/>
              <a:t>, onde a empresa poderá se familiarizar com a geração de NFSE e de procurações.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Para este ambiente valem todas as informações disponíveis do ambiente de Produção, observando-se somente os endereços dos sites.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 ambiente de produção é comumente chamado de "base quente" e é onde as Notas Fiscais de Serviços Eletrônicas serão geradas com validade jurídica.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É este ambiente que o contribuinte utilizará em suas operações diárias para gerar notas e entregar o respectivo espelho para o tomador do serviço, tudo em conformidade com a </a:t>
            </a:r>
            <a:r>
              <a:rPr lang="pt-BR" dirty="0" smtClean="0">
                <a:hlinkClick r:id="rId2"/>
              </a:rPr>
              <a:t>legislação</a:t>
            </a:r>
            <a:r>
              <a:rPr lang="pt-BR" dirty="0" smtClean="0"/>
              <a:t> pertinente. Apenas através do ambiente de produção é que se gerará o imposto a ser pago, cuja guia será gerada através da Declaração Eletrônica Mensal, sob a forma de escrituração "NFSE - Nota Fiscal de Serviços Eletrônica".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Adesão e Obrigatoriedade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b="1" dirty="0" smtClean="0"/>
              <a:t>Adesão</a:t>
            </a:r>
          </a:p>
          <a:p>
            <a:pPr algn="just"/>
            <a:r>
              <a:rPr lang="pt-BR" dirty="0" smtClean="0"/>
              <a:t>Regra geral, a adesão à NFSE é facultativa a partir de 05 de janeiro de 2015. </a:t>
            </a:r>
            <a:br>
              <a:rPr lang="pt-BR" dirty="0" smtClean="0"/>
            </a:br>
            <a:r>
              <a:rPr lang="pt-BR" dirty="0" smtClean="0"/>
              <a:t> </a:t>
            </a:r>
          </a:p>
          <a:p>
            <a:pPr algn="just"/>
            <a:r>
              <a:rPr lang="pt-BR" b="1" dirty="0" smtClean="0"/>
              <a:t>Obrigatoriedade</a:t>
            </a:r>
          </a:p>
          <a:p>
            <a:pPr algn="just"/>
            <a:r>
              <a:rPr lang="pt-BR" dirty="0" smtClean="0"/>
              <a:t>A obrigatoriedade de geração da NFSE, a partir de 06 de abril/2015, existirá para aqueles prestadores de serviços que tenham obtido receita anual com prestação de serviços, sujeita ou não à incidência do Imposto Sobre Serviços de Qualquer Natureza – ISSQN, em Porto Alegre ou não, em valor igual ou superior a R$ 240.000,00 (duzentos e quarenta mil reais). O exercício financeiro para o qual se apura essa receita é aquele imediatamente anterior ao da prestação do serviço.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u="sng" dirty="0" smtClean="0"/>
              <a:t>Não</a:t>
            </a:r>
            <a:r>
              <a:rPr lang="pt-BR" dirty="0" smtClean="0"/>
              <a:t> estão obrigados a gerar a NFSE:</a:t>
            </a:r>
          </a:p>
          <a:p>
            <a:pPr algn="just"/>
            <a:r>
              <a:rPr lang="pt-BR" dirty="0" smtClean="0"/>
              <a:t>o prestador do serviço cujas atividades sejam todas enquadradas no regime de recolhimento do ISSQN por estimativa;</a:t>
            </a:r>
          </a:p>
          <a:p>
            <a:pPr algn="just"/>
            <a:r>
              <a:rPr lang="pt-BR" dirty="0" smtClean="0"/>
              <a:t>a instituição financeira ou equiparada autorizada a funcionar pelo Banco Central do Brasil;</a:t>
            </a:r>
          </a:p>
          <a:p>
            <a:pPr algn="just"/>
            <a:r>
              <a:rPr lang="pt-BR" dirty="0" smtClean="0"/>
              <a:t>o concessionário de serviço público de telefonia, energia elétrica, água e esgoto e transporte coletivo de passageiros, assim como o realizado por meio de táxi-lotação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ANEXO I – Autorização para geração da </a:t>
            </a:r>
            <a:r>
              <a:rPr lang="pt-BR" b="1" dirty="0" err="1" smtClean="0"/>
              <a:t>NFS-e</a:t>
            </a:r>
            <a:r>
              <a:rPr lang="pt-BR" b="1" dirty="0" smtClean="0"/>
              <a:t> a partir de </a:t>
            </a:r>
            <a:r>
              <a:rPr lang="pt-BR" b="1" dirty="0" smtClean="0"/>
              <a:t>14/11/2014;</a:t>
            </a:r>
          </a:p>
          <a:p>
            <a:r>
              <a:rPr lang="pt-BR" b="1" dirty="0" smtClean="0"/>
              <a:t>ANEXO II – Autorização para geração da </a:t>
            </a:r>
            <a:r>
              <a:rPr lang="pt-BR" b="1" dirty="0" err="1" smtClean="0"/>
              <a:t>NFS-e</a:t>
            </a:r>
            <a:r>
              <a:rPr lang="pt-BR" b="1" dirty="0" smtClean="0"/>
              <a:t> a partir de </a:t>
            </a:r>
            <a:r>
              <a:rPr lang="pt-BR" b="1" dirty="0" smtClean="0"/>
              <a:t>05/01/2015;</a:t>
            </a:r>
          </a:p>
          <a:p>
            <a:r>
              <a:rPr lang="pt-BR" b="1" dirty="0" smtClean="0"/>
              <a:t>ANEXO III – Autorização para geração da </a:t>
            </a:r>
            <a:r>
              <a:rPr lang="pt-BR" b="1" dirty="0" err="1" smtClean="0"/>
              <a:t>NFS-e</a:t>
            </a:r>
            <a:r>
              <a:rPr lang="pt-BR" b="1" dirty="0" smtClean="0"/>
              <a:t> a partir de </a:t>
            </a:r>
            <a:r>
              <a:rPr lang="pt-BR" b="1" dirty="0" smtClean="0"/>
              <a:t>01/02/2015;</a:t>
            </a:r>
          </a:p>
          <a:p>
            <a:r>
              <a:rPr lang="pt-BR" b="1" dirty="0" smtClean="0"/>
              <a:t>ANEXO IV – Autorização para geração da </a:t>
            </a:r>
            <a:r>
              <a:rPr lang="pt-BR" b="1" dirty="0" err="1" smtClean="0"/>
              <a:t>NFS-e</a:t>
            </a:r>
            <a:r>
              <a:rPr lang="pt-BR" b="1" dirty="0" smtClean="0"/>
              <a:t> a partir de </a:t>
            </a:r>
            <a:r>
              <a:rPr lang="pt-BR" b="1" dirty="0" smtClean="0"/>
              <a:t>01/03/2015.</a:t>
            </a:r>
          </a:p>
          <a:p>
            <a:endParaRPr lang="en-US" b="1" dirty="0" smtClean="0"/>
          </a:p>
          <a:p>
            <a:r>
              <a:rPr lang="pt-BR" dirty="0" smtClean="0"/>
              <a:t>Os </a:t>
            </a:r>
            <a:r>
              <a:rPr lang="pt-BR" dirty="0" smtClean="0"/>
              <a:t>prestadores de serviço cadastrados em qualquer um dos códigos CNAE, relacionado ao subitem de prestação de serviços da Lista de Serviços anexa à LCM nº 07/73, constantes </a:t>
            </a:r>
            <a:r>
              <a:rPr lang="pt-BR" dirty="0" smtClean="0"/>
              <a:t>dos anexos acima citados. Maiores informações podem ser obtidas através do link </a:t>
            </a:r>
            <a:r>
              <a:rPr lang="pt-BR" dirty="0" smtClean="0">
                <a:hlinkClick r:id="rId2"/>
              </a:rPr>
              <a:t>http://notalegal.portoalegre.rs.gov.br/default.</a:t>
            </a:r>
            <a:r>
              <a:rPr lang="pt-BR" dirty="0" err="1" smtClean="0">
                <a:hlinkClick r:id="rId2"/>
              </a:rPr>
              <a:t>php</a:t>
            </a:r>
            <a:r>
              <a:rPr lang="pt-BR" dirty="0" smtClean="0">
                <a:hlinkClick r:id="rId2"/>
              </a:rPr>
              <a:t>?</a:t>
            </a:r>
            <a:r>
              <a:rPr lang="pt-BR" dirty="0" err="1" smtClean="0">
                <a:hlinkClick r:id="rId2"/>
              </a:rPr>
              <a:t>reg</a:t>
            </a:r>
            <a:r>
              <a:rPr lang="pt-BR" dirty="0" smtClean="0">
                <a:hlinkClick r:id="rId2"/>
              </a:rPr>
              <a:t>=12&amp;</a:t>
            </a:r>
            <a:r>
              <a:rPr lang="pt-BR" dirty="0" err="1" smtClean="0">
                <a:hlinkClick r:id="rId2"/>
              </a:rPr>
              <a:t>p_secao</a:t>
            </a:r>
            <a:r>
              <a:rPr lang="pt-BR" dirty="0" smtClean="0">
                <a:hlinkClick r:id="rId2"/>
              </a:rPr>
              <a:t>=113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Cadastramento com Certificado </a:t>
            </a:r>
            <a:r>
              <a:rPr lang="pt-BR" b="1" dirty="0" smtClean="0"/>
              <a:t>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Para realizar o cadastramento de sua empresa </a:t>
            </a:r>
            <a:r>
              <a:rPr lang="pt-BR" dirty="0" smtClean="0"/>
              <a:t> você deverá acessar o Portal através </a:t>
            </a:r>
            <a:r>
              <a:rPr lang="pt-BR" dirty="0" smtClean="0"/>
              <a:t>do link http://notalegal.portoalegre.rs.gov.br/default.</a:t>
            </a:r>
            <a:r>
              <a:rPr lang="pt-BR" dirty="0" err="1" smtClean="0"/>
              <a:t>php</a:t>
            </a:r>
            <a:r>
              <a:rPr lang="pt-BR" dirty="0" smtClean="0"/>
              <a:t> </a:t>
            </a:r>
            <a:r>
              <a:rPr lang="pt-BR" dirty="0" smtClean="0"/>
              <a:t>, após entre </a:t>
            </a:r>
            <a:r>
              <a:rPr lang="pt-BR" dirty="0" smtClean="0"/>
              <a:t>no menu </a:t>
            </a:r>
            <a:r>
              <a:rPr lang="pt-BR" b="1" dirty="0" smtClean="0"/>
              <a:t>Empresa</a:t>
            </a:r>
            <a:r>
              <a:rPr lang="pt-BR" dirty="0" smtClean="0"/>
              <a:t>, opção </a:t>
            </a:r>
            <a:r>
              <a:rPr lang="pt-BR" b="1" dirty="0" smtClean="0"/>
              <a:t>Controle de Acesso</a:t>
            </a:r>
            <a:r>
              <a:rPr lang="pt-BR" dirty="0" smtClean="0"/>
              <a:t>, item </a:t>
            </a:r>
            <a:r>
              <a:rPr lang="pt-BR" dirty="0" smtClean="0">
                <a:hlinkClick r:id="rId2"/>
              </a:rPr>
              <a:t>Cadastrar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Na nova página clique no menu </a:t>
            </a:r>
            <a:r>
              <a:rPr lang="pt-BR" b="1" dirty="0" smtClean="0"/>
              <a:t>Cadastro</a:t>
            </a:r>
            <a:r>
              <a:rPr lang="pt-BR" dirty="0" smtClean="0"/>
              <a:t>, opção </a:t>
            </a:r>
            <a:r>
              <a:rPr lang="pt-BR" b="1" dirty="0" smtClean="0"/>
              <a:t>Cadastrar com Certificado Digital</a:t>
            </a:r>
            <a:r>
              <a:rPr lang="pt-BR" dirty="0" smtClean="0"/>
              <a:t>, item </a:t>
            </a:r>
            <a:r>
              <a:rPr lang="pt-BR" b="1" dirty="0" smtClean="0"/>
              <a:t>Assinar Digitalmente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Siga as demais instruções para finalizar o cadastramento de sua empresa</a:t>
            </a:r>
            <a:r>
              <a:rPr lang="pt-BR" dirty="0" smtClean="0"/>
              <a:t>. São aceitos os modelos A1 ou A3, arquivo, </a:t>
            </a:r>
            <a:r>
              <a:rPr lang="pt-BR" dirty="0" err="1" smtClean="0"/>
              <a:t>token</a:t>
            </a:r>
            <a:r>
              <a:rPr lang="pt-BR" dirty="0" smtClean="0"/>
              <a:t> ou </a:t>
            </a:r>
            <a:r>
              <a:rPr lang="pt-BR" dirty="0" err="1" smtClean="0"/>
              <a:t>SmartCard</a:t>
            </a:r>
            <a:r>
              <a:rPr lang="pt-BR" dirty="0" smtClean="0"/>
              <a:t> (</a:t>
            </a:r>
            <a:r>
              <a:rPr lang="pt-BR" dirty="0" err="1" smtClean="0"/>
              <a:t>e-CNPJ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Credenciamento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O credenciamento é o procedimento que habilita a empresa/entidade à geração da NFSE, sendo um passo posterior ao cadastramento.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 smtClean="0"/>
              <a:t>vez que a empresa/entidade esteja cadastrada através do portal da Nota Legal, sistema de </a:t>
            </a:r>
            <a:r>
              <a:rPr lang="pt-BR" b="1" dirty="0" smtClean="0"/>
              <a:t>Controle de Acesso</a:t>
            </a:r>
            <a:r>
              <a:rPr lang="pt-BR" dirty="0" smtClean="0"/>
              <a:t>, ela poderá realizar o </a:t>
            </a:r>
            <a:r>
              <a:rPr lang="pt-BR" i="1" dirty="0" err="1" smtClean="0"/>
              <a:t>login</a:t>
            </a:r>
            <a:r>
              <a:rPr lang="pt-BR" dirty="0" smtClean="0"/>
              <a:t> no sistema de </a:t>
            </a:r>
            <a:r>
              <a:rPr lang="pt-BR" b="1" dirty="0" smtClean="0"/>
              <a:t>Geração da NFSE</a:t>
            </a:r>
            <a:r>
              <a:rPr lang="pt-BR" dirty="0" smtClean="0"/>
              <a:t>. Feito o </a:t>
            </a:r>
            <a:r>
              <a:rPr lang="pt-BR" i="1" dirty="0" err="1" smtClean="0"/>
              <a:t>login</a:t>
            </a:r>
            <a:r>
              <a:rPr lang="pt-BR" dirty="0" smtClean="0"/>
              <a:t>, a opção </a:t>
            </a:r>
            <a:r>
              <a:rPr lang="pt-BR" i="1" dirty="0" smtClean="0"/>
              <a:t>Credenciamento</a:t>
            </a:r>
            <a:r>
              <a:rPr lang="pt-BR" dirty="0" smtClean="0"/>
              <a:t> será exibida na parte superior do aplicativo, ao lado da opção </a:t>
            </a:r>
            <a:r>
              <a:rPr lang="pt-BR" i="1" dirty="0" smtClean="0"/>
              <a:t>Consultas</a:t>
            </a:r>
            <a:r>
              <a:rPr lang="pt-BR" dirty="0" smtClean="0"/>
              <a:t>. Ao se clicar em </a:t>
            </a:r>
            <a:r>
              <a:rPr lang="pt-BR" i="1" dirty="0" smtClean="0"/>
              <a:t>Credenciamento</a:t>
            </a:r>
            <a:r>
              <a:rPr lang="pt-BR" dirty="0" smtClean="0"/>
              <a:t> e depois em </a:t>
            </a:r>
            <a:r>
              <a:rPr lang="pt-BR" i="1" dirty="0" smtClean="0"/>
              <a:t>Solicitar credenciamento</a:t>
            </a:r>
            <a:r>
              <a:rPr lang="pt-BR" dirty="0" smtClean="0"/>
              <a:t>, o sistema verificará a situação cadastral dos estabelecimentos listados na tela. Se eles cumprirem os requisitos mínimos, serão credenciados.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Um </a:t>
            </a:r>
            <a:r>
              <a:rPr lang="pt-BR" dirty="0" smtClean="0"/>
              <a:t>estabelecimento cumpre os requisitos mínimos se sua situação cadastral for </a:t>
            </a:r>
            <a:r>
              <a:rPr lang="pt-BR" b="1" dirty="0" smtClean="0"/>
              <a:t>ativa</a:t>
            </a:r>
            <a:r>
              <a:rPr lang="pt-BR" dirty="0" smtClean="0"/>
              <a:t> ou </a:t>
            </a:r>
            <a:r>
              <a:rPr lang="pt-BR" b="1" dirty="0" smtClean="0"/>
              <a:t>bloqueada</a:t>
            </a:r>
            <a:r>
              <a:rPr lang="pt-BR" dirty="0" smtClean="0"/>
              <a:t>. Os estabelecimentos cuja situação cadastral seja </a:t>
            </a:r>
            <a:r>
              <a:rPr lang="pt-BR" b="1" dirty="0" smtClean="0"/>
              <a:t>paralisada</a:t>
            </a:r>
            <a:r>
              <a:rPr lang="pt-BR" dirty="0" smtClean="0"/>
              <a:t>, </a:t>
            </a:r>
            <a:r>
              <a:rPr lang="pt-BR" b="1" dirty="0" smtClean="0"/>
              <a:t>desativada</a:t>
            </a:r>
            <a:r>
              <a:rPr lang="pt-BR" dirty="0" smtClean="0"/>
              <a:t> ou </a:t>
            </a:r>
            <a:r>
              <a:rPr lang="pt-BR" b="1" dirty="0" smtClean="0"/>
              <a:t>cancelada</a:t>
            </a:r>
            <a:r>
              <a:rPr lang="pt-BR" dirty="0" smtClean="0"/>
              <a:t> não serão credenciados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747</Words>
  <Application>Microsoft Office PowerPoint</Application>
  <PresentationFormat>Apresentação na tela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Fluxo</vt:lpstr>
      <vt:lpstr>Nota Fiscal de Serviços Eletrônica (NFSE)</vt:lpstr>
      <vt:lpstr>Introdução  </vt:lpstr>
      <vt:lpstr>Sobre a NFSE</vt:lpstr>
      <vt:lpstr>Funcionamento</vt:lpstr>
      <vt:lpstr>Ambientes</vt:lpstr>
      <vt:lpstr>  Adesão e Obrigatoriedade </vt:lpstr>
      <vt:lpstr>Agenda da Implantação</vt:lpstr>
      <vt:lpstr>Cadastramento com Certificado Digital</vt:lpstr>
      <vt:lpstr>Credenciamento</vt:lpstr>
      <vt:lpstr>Formas de geração e contingência</vt:lpstr>
      <vt:lpstr>Cancelamento/Substituição da NFSE </vt:lpstr>
      <vt:lpstr>Exemplo Prático de como efetuar o Cadastro e o Credenciamento</vt:lpstr>
      <vt:lpstr>Requisitos mínimos para o sistema NFSE,  infraestrutura e certificado digital</vt:lpstr>
      <vt:lpstr>Cadastro</vt:lpstr>
      <vt:lpstr>Slide 15</vt:lpstr>
      <vt:lpstr>Slide 16</vt:lpstr>
      <vt:lpstr>Slide 17</vt:lpstr>
      <vt:lpstr>Credenciamento</vt:lpstr>
      <vt:lpstr>Slide 19</vt:lpstr>
      <vt:lpstr>Slide 20</vt:lpstr>
      <vt:lpstr>Slide 21</vt:lpstr>
      <vt:lpstr>Slide 22</vt:lpstr>
      <vt:lpstr>Gerar uma NFSE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Fim da Apresentação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 Fiscal de Serviços Eletrônica (NFSE)</dc:title>
  <dc:creator>diego.bastos</dc:creator>
  <cp:lastModifiedBy>diego.bastos</cp:lastModifiedBy>
  <cp:revision>19</cp:revision>
  <dcterms:created xsi:type="dcterms:W3CDTF">2014-12-03T17:59:16Z</dcterms:created>
  <dcterms:modified xsi:type="dcterms:W3CDTF">2014-12-03T19:52:47Z</dcterms:modified>
</cp:coreProperties>
</file>